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  <p:sldMasterId id="2147483662" r:id="rId3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5143500" type="screen16x9"/>
  <p:notesSz cx="9144000" cy="6858000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Monda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130" autoAdjust="0"/>
  </p:normalViewPr>
  <p:slideViewPr>
    <p:cSldViewPr snapToGrid="0">
      <p:cViewPr varScale="1">
        <p:scale>
          <a:sx n="139" d="100"/>
          <a:sy n="139" d="100"/>
        </p:scale>
        <p:origin x="-83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04206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852a9dbae_0_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5852a9dba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bba76cb83_0_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g5bba76cb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bba76cb83_0_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g5bba76cb8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bba76cb83_0_9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5bba76cb8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bba76cb83_0_2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g5bba76cb83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5bba76cb83_0_3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1" name="Google Shape;151;g5bba76cb8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bba76cb83_0_3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" name="Google Shape;159;g5bba76cb8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bba76cb83_0_4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g5bba76cb83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5bba76cb83_0_4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g5bba76cb83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bba76cb83_0_5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g5bba76cb8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bba76cb83_0_6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1" name="Google Shape;191;g5bba76cb8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852a9dbae_0_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5852a9db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body" idx="1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body" idx="1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1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2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lang="en-US" sz="1400" b="0" i="0" u="none" strike="noStrike" cap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25;p1" descr="I:\TDC2017\Logos\TDC2017\logo-tdc-vertical-A4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"/>
          <p:cNvSpPr txBox="1">
            <a:spLocks noGrp="1"/>
          </p:cNvSpPr>
          <p:nvPr>
            <p:ph type="body" idx="1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body" idx="1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3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lang="en-US" sz="1400" b="0" i="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3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36" name="Google Shape;36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43" name="Google Shape;43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9" name="Google Shape;49;p3" descr="I:\TDC2017\Logos\TDC2017\logo-tdc-horizontal-A4.emf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ctrTitle"/>
          </p:nvPr>
        </p:nvSpPr>
        <p:spPr>
          <a:xfrm>
            <a:off x="611187" y="3003550"/>
            <a:ext cx="7847012" cy="59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b="1"/>
              <a:t>Blockchain e os desafios da inovação aberta e multidisciplinar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subTitle" idx="1"/>
          </p:nvPr>
        </p:nvSpPr>
        <p:spPr>
          <a:xfrm>
            <a:off x="611187" y="3956050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/>
              <a:t>Rodrigo Lima Verde Leal</a:t>
            </a:r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611187" y="4230687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Desenvolvedor do Ecossistema Blockchain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Quem?</a:t>
            </a:r>
            <a:endParaRPr/>
          </a:p>
        </p:txBody>
      </p:sp>
      <p:sp>
        <p:nvSpPr>
          <p:cNvPr id="103" name="Google Shape;103;p17"/>
          <p:cNvSpPr txBox="1"/>
          <p:nvPr/>
        </p:nvSpPr>
        <p:spPr>
          <a:xfrm>
            <a:off x="2739887" y="2163763"/>
            <a:ext cx="36612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414042"/>
                </a:solidFill>
              </a:rPr>
              <a:t>Rodrigo L. V. Leal</a:t>
            </a:r>
            <a:endParaRPr sz="2800" b="1">
              <a:solidFill>
                <a:srgbClr val="414042"/>
              </a:solidFill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2007600" y="2602525"/>
            <a:ext cx="5174700" cy="18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1">
                <a:solidFill>
                  <a:srgbClr val="2B89C9"/>
                </a:solidFill>
              </a:rPr>
              <a:t>         </a:t>
            </a:r>
            <a:r>
              <a:rPr lang="en-US" b="1">
                <a:solidFill>
                  <a:srgbClr val="2B89C9"/>
                </a:solidFill>
              </a:rPr>
              <a:t>- Especialista em Marketing de Produto</a:t>
            </a:r>
            <a:endParaRPr i="1">
              <a:solidFill>
                <a:srgbClr val="2B89C9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14042"/>
                </a:solidFill>
              </a:rPr>
              <a:t>Engenheiro Eletricista (UNICAMP), especialista em Administração (FGV-SP) e mestre em Política Científica e Tecnológica (UNICAMP). Pesquisador do CPqD responsável por propor projetos de Transformação Digital envolvendo </a:t>
            </a:r>
            <a:r>
              <a:rPr lang="en-US" b="1">
                <a:solidFill>
                  <a:srgbClr val="2B89C9"/>
                </a:solidFill>
              </a:rPr>
              <a:t>IoT, IA e Blockchain</a:t>
            </a:r>
            <a:r>
              <a:rPr lang="en-US">
                <a:solidFill>
                  <a:srgbClr val="414042"/>
                </a:solidFill>
              </a:rPr>
              <a:t> e por desenvolver o ecossistema em torno dessas tecnologias disruptivas.</a:t>
            </a:r>
            <a:endParaRPr>
              <a:solidFill>
                <a:srgbClr val="414042"/>
              </a:solidFill>
            </a:endParaRPr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867" y="846700"/>
            <a:ext cx="960000" cy="972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9022" y="2532790"/>
            <a:ext cx="916132" cy="32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Blockchain e DLT</a:t>
            </a:r>
            <a:endParaRPr/>
          </a:p>
        </p:txBody>
      </p:sp>
      <p:pic>
        <p:nvPicPr>
          <p:cNvPr id="112" name="Google Shape;112;p18"/>
          <p:cNvPicPr preferRelativeResize="0"/>
          <p:nvPr/>
        </p:nvPicPr>
        <p:blipFill rotWithShape="1">
          <a:blip r:embed="rId3">
            <a:alphaModFix/>
          </a:blip>
          <a:srcRect t="6928" b="18656"/>
          <a:stretch/>
        </p:blipFill>
        <p:spPr>
          <a:xfrm>
            <a:off x="0" y="1060350"/>
            <a:ext cx="9144003" cy="40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/>
          <p:nvPr/>
        </p:nvSpPr>
        <p:spPr>
          <a:xfrm rot="790453">
            <a:off x="4429640" y="1828600"/>
            <a:ext cx="4913722" cy="47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</a:rPr>
              <a:t>POTENCIALMENTE DISRUPTIVOS</a:t>
            </a:r>
            <a:endParaRPr sz="36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9"/>
          <p:cNvPicPr preferRelativeResize="0"/>
          <p:nvPr/>
        </p:nvPicPr>
        <p:blipFill rotWithShape="1">
          <a:blip r:embed="rId3">
            <a:alphaModFix/>
          </a:blip>
          <a:srcRect t="34340"/>
          <a:stretch/>
        </p:blipFill>
        <p:spPr>
          <a:xfrm>
            <a:off x="0" y="1060350"/>
            <a:ext cx="9144003" cy="40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Desafios</a:t>
            </a:r>
            <a:endParaRPr/>
          </a:p>
        </p:txBody>
      </p:sp>
      <p:sp>
        <p:nvSpPr>
          <p:cNvPr id="120" name="Google Shape;120;p19"/>
          <p:cNvSpPr txBox="1"/>
          <p:nvPr/>
        </p:nvSpPr>
        <p:spPr>
          <a:xfrm rot="-498652">
            <a:off x="247585" y="1114291"/>
            <a:ext cx="3200410" cy="47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</a:rPr>
              <a:t>COMPLEXOS</a:t>
            </a:r>
            <a:endParaRPr sz="3600" b="1">
              <a:solidFill>
                <a:srgbClr val="FFFFFF"/>
              </a:solidFill>
            </a:endParaRPr>
          </a:p>
        </p:txBody>
      </p:sp>
      <p:sp>
        <p:nvSpPr>
          <p:cNvPr id="121" name="Google Shape;121;p19"/>
          <p:cNvSpPr txBox="1"/>
          <p:nvPr/>
        </p:nvSpPr>
        <p:spPr>
          <a:xfrm rot="286098">
            <a:off x="3962390" y="1152453"/>
            <a:ext cx="52004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</a:rPr>
              <a:t>MULTIDISCIPLINARES</a:t>
            </a:r>
            <a:endParaRPr sz="3600" b="1">
              <a:solidFill>
                <a:srgbClr val="FFFFFF"/>
              </a:solidFill>
            </a:endParaRPr>
          </a:p>
        </p:txBody>
      </p:sp>
      <p:grpSp>
        <p:nvGrpSpPr>
          <p:cNvPr id="122" name="Google Shape;122;p19"/>
          <p:cNvGrpSpPr/>
          <p:nvPr/>
        </p:nvGrpSpPr>
        <p:grpSpPr>
          <a:xfrm>
            <a:off x="133350" y="1943100"/>
            <a:ext cx="3686200" cy="1648800"/>
            <a:chOff x="133350" y="1943100"/>
            <a:chExt cx="3686200" cy="1648800"/>
          </a:xfrm>
        </p:grpSpPr>
        <p:sp>
          <p:nvSpPr>
            <p:cNvPr id="123" name="Google Shape;123;p19"/>
            <p:cNvSpPr txBox="1"/>
            <p:nvPr/>
          </p:nvSpPr>
          <p:spPr>
            <a:xfrm>
              <a:off x="133350" y="1943100"/>
              <a:ext cx="3429000" cy="16488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Char char="●"/>
              </a:pPr>
              <a:r>
                <a:rPr lang="en-US" b="1">
                  <a:solidFill>
                    <a:srgbClr val="FFFFFF"/>
                  </a:solidFill>
                </a:rPr>
                <a:t>Diversidade de plataformas.</a:t>
              </a:r>
              <a:endParaRPr b="1">
                <a:solidFill>
                  <a:srgbClr val="FFFFFF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Char char="●"/>
              </a:pPr>
              <a:r>
                <a:rPr lang="en-US" b="1">
                  <a:solidFill>
                    <a:srgbClr val="FFFFFF"/>
                  </a:solidFill>
                </a:rPr>
                <a:t>Interoperabilidade e padronização.</a:t>
              </a:r>
              <a:endParaRPr b="1">
                <a:solidFill>
                  <a:srgbClr val="FFFFFF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Char char="●"/>
              </a:pPr>
              <a:r>
                <a:rPr lang="en-US" b="1">
                  <a:solidFill>
                    <a:srgbClr val="FFFFFF"/>
                  </a:solidFill>
                </a:rPr>
                <a:t>Mecanismos de tolerância a falha e consenso.</a:t>
              </a:r>
              <a:endParaRPr b="1">
                <a:solidFill>
                  <a:srgbClr val="FFFFFF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Char char="●"/>
              </a:pPr>
              <a:r>
                <a:rPr lang="en-US" b="1">
                  <a:solidFill>
                    <a:srgbClr val="FFFFFF"/>
                  </a:solidFill>
                </a:rPr>
                <a:t>Confiança e prestação de conta.</a:t>
              </a:r>
              <a:endParaRPr b="1">
                <a:solidFill>
                  <a:srgbClr val="FFFFFF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Char char="●"/>
              </a:pPr>
              <a:r>
                <a:rPr lang="en-US" b="1">
                  <a:solidFill>
                    <a:srgbClr val="FFFFFF"/>
                  </a:solidFill>
                </a:rPr>
                <a:t>Segurança cibernética.</a:t>
              </a:r>
              <a:endParaRPr b="1">
                <a:solidFill>
                  <a:srgbClr val="FFFFFF"/>
                </a:solidFill>
              </a:endParaRPr>
            </a:p>
          </p:txBody>
        </p:sp>
        <p:sp>
          <p:nvSpPr>
            <p:cNvPr id="124" name="Google Shape;124;p19"/>
            <p:cNvSpPr/>
            <p:nvPr/>
          </p:nvSpPr>
          <p:spPr>
            <a:xfrm>
              <a:off x="3465550" y="1943100"/>
              <a:ext cx="354000" cy="16488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25" name="Google Shape;125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19450" y="2011825"/>
              <a:ext cx="781025" cy="7810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6" name="Google Shape;126;p19"/>
          <p:cNvGrpSpPr/>
          <p:nvPr/>
        </p:nvGrpSpPr>
        <p:grpSpPr>
          <a:xfrm>
            <a:off x="133350" y="3695700"/>
            <a:ext cx="3697224" cy="1295399"/>
            <a:chOff x="133350" y="3695700"/>
            <a:chExt cx="3697224" cy="1295399"/>
          </a:xfrm>
        </p:grpSpPr>
        <p:sp>
          <p:nvSpPr>
            <p:cNvPr id="127" name="Google Shape;127;p19"/>
            <p:cNvSpPr txBox="1"/>
            <p:nvPr/>
          </p:nvSpPr>
          <p:spPr>
            <a:xfrm>
              <a:off x="133350" y="3695700"/>
              <a:ext cx="3129900" cy="12303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1400"/>
                <a:buChar char="●"/>
              </a:pPr>
              <a:r>
                <a:rPr lang="en-US" b="1">
                  <a:solidFill>
                    <a:srgbClr val="434343"/>
                  </a:solidFill>
                </a:rPr>
                <a:t>Atendimento a leis setoriais.</a:t>
              </a:r>
              <a:endParaRPr b="1">
                <a:solidFill>
                  <a:srgbClr val="434343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1400"/>
                <a:buChar char="●"/>
              </a:pPr>
              <a:r>
                <a:rPr lang="en-US" b="1">
                  <a:solidFill>
                    <a:srgbClr val="434343"/>
                  </a:solidFill>
                </a:rPr>
                <a:t>Atendimento a leis gerais de proteção de dados.</a:t>
              </a:r>
              <a:endParaRPr b="1">
                <a:solidFill>
                  <a:srgbClr val="434343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1400"/>
                <a:buChar char="●"/>
              </a:pPr>
              <a:r>
                <a:rPr lang="en-US" b="1">
                  <a:solidFill>
                    <a:srgbClr val="434343"/>
                  </a:solidFill>
                </a:rPr>
                <a:t>Indefinição regulatória em vários países.</a:t>
              </a:r>
              <a:endParaRPr b="1">
                <a:solidFill>
                  <a:srgbClr val="434343"/>
                </a:solidFill>
              </a:endParaRPr>
            </a:p>
          </p:txBody>
        </p:sp>
        <p:sp>
          <p:nvSpPr>
            <p:cNvPr id="128" name="Google Shape;128;p19"/>
            <p:cNvSpPr/>
            <p:nvPr/>
          </p:nvSpPr>
          <p:spPr>
            <a:xfrm>
              <a:off x="3209875" y="3695700"/>
              <a:ext cx="609600" cy="12303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</a:endParaRPr>
            </a:p>
          </p:txBody>
        </p:sp>
        <p:pic>
          <p:nvPicPr>
            <p:cNvPr id="129" name="Google Shape;129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839975" y="4000500"/>
              <a:ext cx="990599" cy="9905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p19"/>
          <p:cNvGrpSpPr/>
          <p:nvPr/>
        </p:nvGrpSpPr>
        <p:grpSpPr>
          <a:xfrm>
            <a:off x="5848350" y="1895575"/>
            <a:ext cx="3053700" cy="3096349"/>
            <a:chOff x="5848350" y="1895575"/>
            <a:chExt cx="3053700" cy="3096349"/>
          </a:xfrm>
        </p:grpSpPr>
        <p:sp>
          <p:nvSpPr>
            <p:cNvPr id="131" name="Google Shape;131;p19"/>
            <p:cNvSpPr txBox="1"/>
            <p:nvPr/>
          </p:nvSpPr>
          <p:spPr>
            <a:xfrm>
              <a:off x="5848350" y="1895575"/>
              <a:ext cx="3053700" cy="3096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Char char="●"/>
              </a:pPr>
              <a:r>
                <a:rPr lang="en-US" b="1">
                  <a:solidFill>
                    <a:srgbClr val="FFFFFF"/>
                  </a:solidFill>
                </a:rPr>
                <a:t>Grande quantidade de papéis.</a:t>
              </a:r>
              <a:endParaRPr b="1">
                <a:solidFill>
                  <a:srgbClr val="FFFFFF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Char char="●"/>
              </a:pPr>
              <a:r>
                <a:rPr lang="en-US" b="1">
                  <a:solidFill>
                    <a:srgbClr val="FFFFFF"/>
                  </a:solidFill>
                </a:rPr>
                <a:t>Vários modelos de negócio para cada papel.</a:t>
              </a:r>
              <a:endParaRPr b="1">
                <a:solidFill>
                  <a:srgbClr val="FFFFFF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Char char="●"/>
              </a:pPr>
              <a:r>
                <a:rPr lang="en-US" b="1">
                  <a:solidFill>
                    <a:srgbClr val="FFFFFF"/>
                  </a:solidFill>
                </a:rPr>
                <a:t>Diferentes modelos de organização da rede distribuída: centralizado, federado e consorciado.</a:t>
              </a:r>
              <a:endParaRPr b="1">
                <a:solidFill>
                  <a:srgbClr val="FFFFFF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Char char="●"/>
              </a:pPr>
              <a:r>
                <a:rPr lang="en-US" b="1">
                  <a:solidFill>
                    <a:srgbClr val="FFFFFF"/>
                  </a:solidFill>
                </a:rPr>
                <a:t>Grande quantidade de mercados alvo.</a:t>
              </a:r>
              <a:endParaRPr b="1">
                <a:solidFill>
                  <a:srgbClr val="FFFFFF"/>
                </a:solidFill>
              </a:endParaRPr>
            </a:p>
          </p:txBody>
        </p:sp>
        <p:pic>
          <p:nvPicPr>
            <p:cNvPr id="132" name="Google Shape;132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873150" y="4001325"/>
              <a:ext cx="990599" cy="9905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E agora, José?</a:t>
            </a:r>
            <a:endParaRPr/>
          </a:p>
        </p:txBody>
      </p:sp>
      <p:pic>
        <p:nvPicPr>
          <p:cNvPr id="138" name="Google Shape;13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125" y="1265695"/>
            <a:ext cx="5689498" cy="3792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 rotWithShape="1">
          <a:blip r:embed="rId4">
            <a:alphaModFix/>
          </a:blip>
          <a:srcRect t="2162"/>
          <a:stretch/>
        </p:blipFill>
        <p:spPr>
          <a:xfrm>
            <a:off x="5667375" y="1265700"/>
            <a:ext cx="3476623" cy="2394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 rotWithShape="1">
          <a:blip r:embed="rId5">
            <a:alphaModFix/>
          </a:blip>
          <a:srcRect t="39795"/>
          <a:stretch/>
        </p:blipFill>
        <p:spPr>
          <a:xfrm>
            <a:off x="5667375" y="3660650"/>
            <a:ext cx="3476623" cy="1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Projetos</a:t>
            </a:r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body" idx="1"/>
          </p:nvPr>
        </p:nvSpPr>
        <p:spPr>
          <a:xfrm>
            <a:off x="2143125" y="1168400"/>
            <a:ext cx="67503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Gerar novo conhecimento sobre implicações </a:t>
            </a:r>
            <a:r>
              <a:rPr lang="en-US" b="1"/>
              <a:t>comerciais</a:t>
            </a:r>
            <a:r>
              <a:rPr lang="en-US"/>
              <a:t>, </a:t>
            </a:r>
            <a:r>
              <a:rPr lang="en-US" b="1"/>
              <a:t>gerenciais </a:t>
            </a:r>
            <a:r>
              <a:rPr lang="en-US"/>
              <a:t>e </a:t>
            </a:r>
            <a:r>
              <a:rPr lang="en-US" b="1"/>
              <a:t>sociais </a:t>
            </a:r>
            <a:r>
              <a:rPr lang="en-US"/>
              <a:t>das tecnologias blockchain.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P&amp;D com parceiros.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Pesquisa acadêmica.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Pesquisa aplicada.</a:t>
            </a:r>
            <a:endParaRPr sz="18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25" y="1060350"/>
            <a:ext cx="1892300" cy="378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103" y="2263903"/>
            <a:ext cx="1217725" cy="121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Educação</a:t>
            </a:r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body" idx="1"/>
          </p:nvPr>
        </p:nvSpPr>
        <p:spPr>
          <a:xfrm>
            <a:off x="2143125" y="1168400"/>
            <a:ext cx="67503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Promover compreensão da tecnologia blockchain e seu potencial de negócio para </a:t>
            </a:r>
            <a:r>
              <a:rPr lang="en-US" b="1"/>
              <a:t>diferentes partes interessadas</a:t>
            </a:r>
            <a:r>
              <a:rPr lang="en-US"/>
              <a:t>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Promover compreensão.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Foco em áreas selecionadas.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Incluir tecnologia e negócios.</a:t>
            </a:r>
            <a:endParaRPr/>
          </a:p>
        </p:txBody>
      </p:sp>
      <p:pic>
        <p:nvPicPr>
          <p:cNvPr id="155" name="Google Shape;1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25" y="1060350"/>
            <a:ext cx="1892300" cy="378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900" y="2261325"/>
            <a:ext cx="1216151" cy="121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Prototipação</a:t>
            </a:r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body" idx="1"/>
          </p:nvPr>
        </p:nvSpPr>
        <p:spPr>
          <a:xfrm>
            <a:off x="2143125" y="1168400"/>
            <a:ext cx="67503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Desenvolver protótipos para avaliar </a:t>
            </a:r>
            <a:r>
              <a:rPr lang="en-US" b="1"/>
              <a:t>conceitos</a:t>
            </a:r>
            <a:r>
              <a:rPr lang="en-US"/>
              <a:t> de blockchain e </a:t>
            </a:r>
            <a:r>
              <a:rPr lang="en-US" b="1"/>
              <a:t>aplicabilidade</a:t>
            </a:r>
            <a:r>
              <a:rPr lang="en-US"/>
              <a:t> em processos de negócio existentes.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Desenvolvimento de protótipos.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Projetos piloto para PoC.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Integração de aplicações.</a:t>
            </a:r>
            <a:endParaRPr/>
          </a:p>
        </p:txBody>
      </p:sp>
      <p:pic>
        <p:nvPicPr>
          <p:cNvPr id="163" name="Google Shape;16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25" y="1060350"/>
            <a:ext cx="1892300" cy="378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900" y="2261325"/>
            <a:ext cx="1216152" cy="1216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25" y="1060350"/>
            <a:ext cx="1892300" cy="37846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4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Comunidade</a:t>
            </a:r>
            <a:endParaRPr/>
          </a:p>
        </p:txBody>
      </p:sp>
      <p:sp>
        <p:nvSpPr>
          <p:cNvPr id="171" name="Google Shape;171;p24"/>
          <p:cNvSpPr txBox="1">
            <a:spLocks noGrp="1"/>
          </p:cNvSpPr>
          <p:nvPr>
            <p:ph type="body" idx="1"/>
          </p:nvPr>
        </p:nvSpPr>
        <p:spPr>
          <a:xfrm>
            <a:off x="2143125" y="1168400"/>
            <a:ext cx="67503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Construir uma comunidade forte de </a:t>
            </a:r>
            <a:r>
              <a:rPr lang="en-US" b="1"/>
              <a:t>especialistas</a:t>
            </a:r>
            <a:r>
              <a:rPr lang="en-US"/>
              <a:t>, </a:t>
            </a:r>
            <a:r>
              <a:rPr lang="en-US" b="1"/>
              <a:t>corporações</a:t>
            </a:r>
            <a:r>
              <a:rPr lang="en-US"/>
              <a:t>, </a:t>
            </a:r>
            <a:r>
              <a:rPr lang="en-US" b="1"/>
              <a:t>especialistas em indústrias</a:t>
            </a:r>
            <a:r>
              <a:rPr lang="en-US"/>
              <a:t> e talentos </a:t>
            </a:r>
            <a:r>
              <a:rPr lang="en-US" b="1"/>
              <a:t>empreendedores</a:t>
            </a:r>
            <a:r>
              <a:rPr lang="en-US"/>
              <a:t>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Troca de conhecimento.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Mesas redondas de especialistas.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Encontros / meetups regulares / hackathons / bootcamps.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Conferências.</a:t>
            </a:r>
            <a:endParaRPr/>
          </a:p>
        </p:txBody>
      </p:sp>
      <p:pic>
        <p:nvPicPr>
          <p:cNvPr id="172" name="Google Shape;17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900" y="2261325"/>
            <a:ext cx="1216151" cy="121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25" y="1060350"/>
            <a:ext cx="1892300" cy="37846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5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Startups</a:t>
            </a:r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body" idx="1"/>
          </p:nvPr>
        </p:nvSpPr>
        <p:spPr>
          <a:xfrm>
            <a:off x="2143125" y="1168400"/>
            <a:ext cx="67503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Envolver talentos </a:t>
            </a:r>
            <a:r>
              <a:rPr lang="en-US" b="1"/>
              <a:t>empreendedores</a:t>
            </a:r>
            <a:r>
              <a:rPr lang="en-US"/>
              <a:t>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Suportar startups.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Acompanhar startups.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Suporte regulatório.</a:t>
            </a:r>
            <a:endParaRPr/>
          </a:p>
        </p:txBody>
      </p:sp>
      <p:pic>
        <p:nvPicPr>
          <p:cNvPr id="180" name="Google Shape;18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900" y="2261325"/>
            <a:ext cx="1216152" cy="1216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Internacionalização</a:t>
            </a:r>
            <a:endParaRPr/>
          </a:p>
        </p:txBody>
      </p:sp>
      <p:sp>
        <p:nvSpPr>
          <p:cNvPr id="186" name="Google Shape;186;p26"/>
          <p:cNvSpPr txBox="1">
            <a:spLocks noGrp="1"/>
          </p:cNvSpPr>
          <p:nvPr>
            <p:ph type="body" idx="1"/>
          </p:nvPr>
        </p:nvSpPr>
        <p:spPr>
          <a:xfrm>
            <a:off x="2143125" y="1168400"/>
            <a:ext cx="67503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Missões, hackathons, programas de pesquisa e projetos conjuntos.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Conexão com hubs de blockchain.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Parceria com instituições internacionais.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lang="en-US"/>
              <a:t>Projetos cooperados.</a:t>
            </a:r>
            <a:endParaRPr/>
          </a:p>
        </p:txBody>
      </p:sp>
      <p:pic>
        <p:nvPicPr>
          <p:cNvPr id="187" name="Google Shape;18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25" y="1060350"/>
            <a:ext cx="1892300" cy="378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900" y="2261325"/>
            <a:ext cx="1216151" cy="121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7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Como se engajar...</a:t>
            </a:r>
            <a:endParaRPr/>
          </a:p>
        </p:txBody>
      </p:sp>
      <p:pic>
        <p:nvPicPr>
          <p:cNvPr id="194" name="Google Shape;19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25" y="2190750"/>
            <a:ext cx="1626535" cy="265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8156" y="2190750"/>
            <a:ext cx="1626535" cy="265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67240" y="2190750"/>
            <a:ext cx="1626535" cy="265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4298" y="2190750"/>
            <a:ext cx="1626535" cy="265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46557" y="2190750"/>
            <a:ext cx="1626535" cy="265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93615" y="2190750"/>
            <a:ext cx="1626535" cy="265420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7"/>
          <p:cNvSpPr txBox="1"/>
          <p:nvPr/>
        </p:nvSpPr>
        <p:spPr>
          <a:xfrm>
            <a:off x="495300" y="1276350"/>
            <a:ext cx="8115300" cy="895200"/>
          </a:xfrm>
          <a:prstGeom prst="rect">
            <a:avLst/>
          </a:prstGeom>
          <a:solidFill>
            <a:srgbClr val="3D85C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</a:rPr>
              <a:t>VOCÊ</a:t>
            </a:r>
            <a:endParaRPr sz="3600" b="1">
              <a:solidFill>
                <a:srgbClr val="FFFFFF"/>
              </a:solidFill>
            </a:endParaRPr>
          </a:p>
        </p:txBody>
      </p:sp>
      <p:pic>
        <p:nvPicPr>
          <p:cNvPr id="201" name="Google Shape;201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5228" y="2912353"/>
            <a:ext cx="1217725" cy="121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13350" y="2909775"/>
            <a:ext cx="1216151" cy="121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37750" y="2909775"/>
            <a:ext cx="1216152" cy="121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56088" y="2909775"/>
            <a:ext cx="1216151" cy="121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18700" y="2909775"/>
            <a:ext cx="1216152" cy="121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381300" y="2909775"/>
            <a:ext cx="1216151" cy="121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>
            <a:spLocks noGrp="1"/>
          </p:cNvSpPr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...conosco</a:t>
            </a:r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body" idx="1"/>
          </p:nvPr>
        </p:nvSpPr>
        <p:spPr>
          <a:xfrm>
            <a:off x="250825" y="4064000"/>
            <a:ext cx="36543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+55 19 996 096 208</a:t>
            </a:r>
            <a:endParaRPr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213" name="Google Shape;213;p28"/>
          <p:cNvSpPr txBox="1">
            <a:spLocks noGrp="1"/>
          </p:cNvSpPr>
          <p:nvPr>
            <p:ph type="body" idx="1"/>
          </p:nvPr>
        </p:nvSpPr>
        <p:spPr>
          <a:xfrm>
            <a:off x="5051425" y="4064000"/>
            <a:ext cx="38829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rodleal@cpqd.com.br</a:t>
            </a:r>
            <a:endParaRPr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pic>
        <p:nvPicPr>
          <p:cNvPr id="214" name="Google Shape;21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12750"/>
            <a:ext cx="4048274" cy="269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0274" y="1212750"/>
            <a:ext cx="4059070" cy="269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9" descr="I:\TDC2017\Logos\TDC2017\logo-tdc-vertical-A4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Apresentação na tela (16:9)</PresentationFormat>
  <Paragraphs>61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</vt:lpstr>
      <vt:lpstr>Calibri</vt:lpstr>
      <vt:lpstr>Noto Sans Symbols</vt:lpstr>
      <vt:lpstr>Monda</vt:lpstr>
      <vt:lpstr>1_modelo_open4education</vt:lpstr>
      <vt:lpstr>modelo_open4education</vt:lpstr>
      <vt:lpstr>7_Personalizar design</vt:lpstr>
      <vt:lpstr>Blockchain e os desafios da inovação aberta e multidisciplinar</vt:lpstr>
      <vt:lpstr>Quem?</vt:lpstr>
      <vt:lpstr>Blockchain e DLT</vt:lpstr>
      <vt:lpstr>Desafios</vt:lpstr>
      <vt:lpstr>E agora, José?</vt:lpstr>
      <vt:lpstr>Projetos</vt:lpstr>
      <vt:lpstr>Educação</vt:lpstr>
      <vt:lpstr>Prototipação</vt:lpstr>
      <vt:lpstr>Comunidade</vt:lpstr>
      <vt:lpstr>Startups</vt:lpstr>
      <vt:lpstr>Internacionalização</vt:lpstr>
      <vt:lpstr>Como se engajar...</vt:lpstr>
      <vt:lpstr>...conosco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 e os desafios da inovação aberta e multidisciplinar</dc:title>
  <cp:lastModifiedBy>Rodrigo Lima Verde Leal</cp:lastModifiedBy>
  <cp:revision>1</cp:revision>
  <dcterms:modified xsi:type="dcterms:W3CDTF">2019-07-15T11:14:30Z</dcterms:modified>
</cp:coreProperties>
</file>